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8" r:id="rId2"/>
    <p:sldId id="279" r:id="rId3"/>
    <p:sldId id="280" r:id="rId4"/>
    <p:sldId id="281" r:id="rId5"/>
    <p:sldId id="282" r:id="rId6"/>
    <p:sldId id="288" r:id="rId7"/>
    <p:sldId id="264" r:id="rId8"/>
    <p:sldId id="292" r:id="rId9"/>
    <p:sldId id="291" r:id="rId10"/>
    <p:sldId id="257" r:id="rId11"/>
    <p:sldId id="290" r:id="rId12"/>
    <p:sldId id="289" r:id="rId1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83" d="100"/>
          <a:sy n="83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CC5A3-122F-4CBB-9E91-B4CBA81BE426}" type="datetimeFigureOut">
              <a:rPr lang="ro-RO" smtClean="0"/>
              <a:pPr/>
              <a:t>19.10.2021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12D9-F24E-4E18-BB1E-9E0727A56D9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1D99-8A8A-4B6D-8EEB-A1D78DE80A61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42F7BB-35F2-4868-88AD-DEA41F2EFB2B}" type="datetime1">
              <a:rPr lang="ro-RO" smtClean="0"/>
              <a:t>19.10.2021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595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2A43-ABEE-4905-839C-55BEAA533167}" type="datetime1">
              <a:rPr lang="ro-RO" smtClean="0"/>
              <a:t>19.10.2021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724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0087C2-1D12-46DA-9E72-24CAABF8512B}" type="datetime1">
              <a:rPr lang="ro-RO" smtClean="0"/>
              <a:t>19.10.2021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543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9CE1-75BC-45AC-83B9-7292AE3880DB}" type="datetime1">
              <a:rPr lang="ro-RO" smtClean="0"/>
              <a:t>19.10.2021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403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9716E9-5875-4BD6-BC4A-308B7C886FB3}" type="datetime1">
              <a:rPr lang="ro-RO" smtClean="0"/>
              <a:t>19.10.2021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806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FC8A-29C8-4496-8776-9D196B1C44B3}" type="datetime1">
              <a:rPr lang="ro-RO" smtClean="0"/>
              <a:t>19.10.2021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401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D9BB-3504-4121-B1D5-6AC2C81A8BBF}" type="datetime1">
              <a:rPr lang="ro-RO" smtClean="0"/>
              <a:t>19.10.2021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8042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C11C-3EA2-4469-95B2-E44F559B9ECD}" type="datetime1">
              <a:rPr lang="ro-RO" smtClean="0"/>
              <a:t>19.10.2021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75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0391-8023-4D6B-B511-180FA09E332E}" type="datetime1">
              <a:rPr lang="ro-RO" smtClean="0"/>
              <a:t>19.10.2021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856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AD2DA2-2A4D-41F6-9D88-B14B368FD57E}" type="datetime1">
              <a:rPr lang="ro-RO" smtClean="0"/>
              <a:t>19.10.2021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431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7261-5323-4127-B5FA-751186C092F7}" type="datetime1">
              <a:rPr lang="ro-RO" smtClean="0"/>
              <a:t>19.10.2021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TPM, 4-5 Octombrie 2021, Valladolid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48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311CD14-2C95-4953-A13F-311D0BAC2F07}" type="datetime1">
              <a:rPr lang="ro-RO" smtClean="0"/>
              <a:t>19.10.2021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58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edefop.europa.eu/ro/publications-and-resources/publications/307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35893" y="4610099"/>
            <a:ext cx="8245162" cy="1524001"/>
          </a:xfrm>
        </p:spPr>
        <p:txBody>
          <a:bodyPr>
            <a:noAutofit/>
          </a:bodyPr>
          <a:lstStyle/>
          <a:p>
            <a:pPr algn="ctr"/>
            <a:br>
              <a:rPr lang="it-IT" sz="3100" b="1" i="1" dirty="0">
                <a:solidFill>
                  <a:srgbClr val="FFFFFF"/>
                </a:solidFill>
              </a:rPr>
            </a:br>
            <a:br>
              <a:rPr lang="it-IT" sz="3100" b="1" i="1" dirty="0">
                <a:solidFill>
                  <a:srgbClr val="FFFFFF"/>
                </a:solidFill>
              </a:rPr>
            </a:br>
            <a:r>
              <a:rPr lang="it-IT" sz="4400" b="1" i="1" dirty="0">
                <a:solidFill>
                  <a:srgbClr val="FFFFFF"/>
                </a:solidFill>
              </a:rPr>
              <a:t>LEAD!</a:t>
            </a:r>
            <a:br>
              <a:rPr lang="it-IT" sz="3100" b="1" i="1" dirty="0">
                <a:solidFill>
                  <a:srgbClr val="FFFFFF"/>
                </a:solidFill>
              </a:rPr>
            </a:br>
            <a:r>
              <a:rPr lang="it-IT" sz="3100" b="1" i="1" dirty="0">
                <a:solidFill>
                  <a:srgbClr val="FFFFFF"/>
                </a:solidFill>
              </a:rPr>
              <a:t>Specific Learning Disorder no more!</a:t>
            </a:r>
            <a:br>
              <a:rPr lang="it-IT" sz="3100" b="1" i="1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2019-1-IT02-KA201-063254</a:t>
            </a:r>
            <a:endParaRPr lang="ro-RO" sz="31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55F86D3-FCE1-4D7D-AF41-71DC28706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9144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29C5D9-9F34-4291-89A1-8EC391C23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794" y="641102"/>
            <a:ext cx="2750058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erasmus plus png&quot;">
            <a:extLst>
              <a:ext uri="{FF2B5EF4-FFF2-40B4-BE49-F238E27FC236}">
                <a16:creationId xmlns:a16="http://schemas.microsoft.com/office/drawing/2014/main" id="{4EA71677-1B50-484D-B0D4-A0AF301D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295400"/>
            <a:ext cx="2260723" cy="10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D2D0E8AE-BD75-47AB-B82F-EB1131FC5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36" y="2003067"/>
            <a:ext cx="5115548" cy="98474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DEE3228-A905-44E8-9084-7184118C1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6528" y="642071"/>
            <a:ext cx="5606415" cy="370144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51BA0D-CFE3-4E49-80A1-2F9C56EBB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6495" y="4432079"/>
            <a:ext cx="62798" cy="19607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5894" y="6400800"/>
            <a:ext cx="51879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TPM, 4-5 Octombrie 2021, Valladolid</a:t>
            </a:r>
            <a:endParaRPr lang="ro-RO"/>
          </a:p>
        </p:txBody>
      </p:sp>
      <p:pic>
        <p:nvPicPr>
          <p:cNvPr id="10" name="Picture 9" descr="LogoL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743200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1">
            <a:extLst>
              <a:ext uri="{FF2B5EF4-FFF2-40B4-BE49-F238E27FC236}">
                <a16:creationId xmlns:a16="http://schemas.microsoft.com/office/drawing/2014/main" id="{1704E2F9-A87E-47F9-A47D-76BAFE1F3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98" y="684011"/>
            <a:ext cx="4142925" cy="310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4" name="Group 22">
            <a:extLst>
              <a:ext uri="{FF2B5EF4-FFF2-40B4-BE49-F238E27FC236}">
                <a16:creationId xmlns:a16="http://schemas.microsoft.com/office/drawing/2014/main" id="{DA46084B-0DB4-4217-8429-5BB07C713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899" y="453643"/>
            <a:ext cx="8474201" cy="5936922"/>
            <a:chOff x="446533" y="453643"/>
            <a:chExt cx="11298934" cy="59369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96A87B-A6AF-49F9-A35C-DBCD32934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E0996FEB-A7FD-41B5-AC7B-E2ED8B762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9DE51B-4C99-46DA-BAA8-AFBACAA90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2F3AC5DB-7693-457F-ACCC-7E0B50B98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Footer Placeholder 5"/>
          <p:cNvSpPr txBox="1">
            <a:spLocks/>
          </p:cNvSpPr>
          <p:nvPr/>
        </p:nvSpPr>
        <p:spPr>
          <a:xfrm>
            <a:off x="461625" y="4498275"/>
            <a:ext cx="8245162" cy="1045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o-RO" sz="2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Universitatea din Valadolid (</a:t>
            </a:r>
            <a:r>
              <a:rPr lang="en-US" sz="2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UVA</a:t>
            </a:r>
            <a:r>
              <a:rPr lang="ro-R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o-RO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0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Campus</a:t>
            </a:r>
            <a:r>
              <a:rPr kumimoji="0" lang="ro-RO" sz="20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</a:t>
            </a:r>
            <a:r>
              <a:rPr kumimoji="0" lang="en-US" sz="20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sz="20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Miguel Delibes</a:t>
            </a:r>
            <a:r>
              <a:rPr kumimoji="0" lang="ro-RO" sz="20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0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o-RO" sz="2000" i="0" u="none" strike="noStrik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ine 1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861" y="641102"/>
            <a:ext cx="4142926" cy="3107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1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s-ES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TPM, 4-5 </a:t>
            </a:r>
            <a:r>
              <a:rPr lang="es-ES" kern="1200" cap="all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Octombrie</a:t>
            </a:r>
            <a:r>
              <a:rPr lang="es-ES" kern="1200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2021, Valladolid</a:t>
            </a:r>
            <a:endParaRPr lang="en-US" kern="1200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1">
            <a:extLst>
              <a:ext uri="{FF2B5EF4-FFF2-40B4-BE49-F238E27FC236}">
                <a16:creationId xmlns:a16="http://schemas.microsoft.com/office/drawing/2014/main" id="{1704E2F9-A87E-47F9-A47D-76BAFE1F3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0885"/>
            <a:ext cx="2716202" cy="346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4" name="Group 22">
            <a:extLst>
              <a:ext uri="{FF2B5EF4-FFF2-40B4-BE49-F238E27FC236}">
                <a16:creationId xmlns:a16="http://schemas.microsoft.com/office/drawing/2014/main" id="{DA46084B-0DB4-4217-8429-5BB07C713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899" y="453643"/>
            <a:ext cx="8474201" cy="5936922"/>
            <a:chOff x="446533" y="453643"/>
            <a:chExt cx="11298934" cy="59369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96A87B-A6AF-49F9-A35C-DBCD32934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E0996FEB-A7FD-41B5-AC7B-E2ED8B762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9DE51B-4C99-46DA-BAA8-AFBACAA90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2F3AC5DB-7693-457F-ACCC-7E0B50B98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Footer Placeholder 5"/>
          <p:cNvSpPr txBox="1">
            <a:spLocks/>
          </p:cNvSpPr>
          <p:nvPr/>
        </p:nvSpPr>
        <p:spPr>
          <a:xfrm>
            <a:off x="435893" y="4334837"/>
            <a:ext cx="8245162" cy="114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VALLADOLID –</a:t>
            </a:r>
            <a:r>
              <a:rPr lang="ro-RO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istorie și cultură</a:t>
            </a: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3600" i="0" u="none" strike="noStrike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ine 1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41102"/>
            <a:ext cx="4621202" cy="346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1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s-ES" kern="1200" cap="all">
                <a:solidFill>
                  <a:schemeClr val="bg1"/>
                </a:solidFill>
                <a:latin typeface="+mn-lt"/>
                <a:ea typeface="+mn-ea"/>
                <a:cs typeface="+mn-cs"/>
              </a:rPr>
              <a:t>TPM, 4-5 Octombrie 2021, Valladolid</a:t>
            </a:r>
            <a:endParaRPr lang="en-US" kern="1200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ine 4">
            <a:extLst>
              <a:ext uri="{FF2B5EF4-FFF2-40B4-BE49-F238E27FC236}">
                <a16:creationId xmlns:a16="http://schemas.microsoft.com/office/drawing/2014/main" id="{30F5E141-A868-4D79-8FE3-AE6DB04C34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0" y="1573228"/>
            <a:ext cx="5623962" cy="421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6182208" y="3201565"/>
            <a:ext cx="2599842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ro-RO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Participare TPM - Valladolid:</a:t>
            </a:r>
          </a:p>
          <a:p>
            <a:pPr marL="0" lvl="1">
              <a:spcAft>
                <a:spcPts val="600"/>
              </a:spcAft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ro-RO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Gabriela Conea 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manager tehnic</a:t>
            </a:r>
          </a:p>
          <a:p>
            <a:pPr marL="0" lvl="1">
              <a:spcAft>
                <a:spcPts val="600"/>
              </a:spcAft>
            </a:pPr>
            <a:endParaRPr lang="ro-RO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Niculina-Otilia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Ezaru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</a:t>
            </a:r>
            <a:r>
              <a:rPr lang="ro-R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ăți specifice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Aft>
                <a:spcPts val="600"/>
              </a:spcAft>
            </a:pPr>
            <a:endParaRPr lang="ro-RO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ro-RO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6400800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ES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TPM, 4-5 Octombrie 2021, Valladolid</a:t>
            </a:r>
            <a:endParaRPr lang="en-US" kern="1200" cap="all" dirty="0">
              <a:solidFill>
                <a:schemeClr val="accent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4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id="{9F5D10EC-CF52-44A2-BF11-9C65ADC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DFDD70F-99A4-4803-81BD-403069360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341916" y="1937657"/>
            <a:ext cx="5428707" cy="47329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Creșterea INCLUZIUNII SOCIALE începând cu educația școlară și scăderea abandonului școlar timpuriu (ESL), abilitând elevii cu competențele adecvate.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Proiectul dorește să identifice și să învingă barierele cu care elevii cu deficiențe specifice de învățare – dislexie, disgrafie, discalculie, disortografie – se confruntă la școală, când încep să scrie și să citească.</a:t>
            </a:r>
            <a:endParaRPr lang="ro-RO" sz="22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TPM, 4-5 Octombrie 2021, Valladolid</a:t>
            </a:r>
            <a:endParaRPr lang="ro-R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86202-88FA-4EC4-ACC9-C17A737D2BAB}"/>
              </a:ext>
            </a:extLst>
          </p:cNvPr>
          <p:cNvSpPr txBox="1"/>
          <p:nvPr/>
        </p:nvSpPr>
        <p:spPr>
          <a:xfrm>
            <a:off x="4038600" y="1295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SCOPUL PROIECTULUI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616233" y="2516147"/>
            <a:ext cx="5047707" cy="285376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Să abiliteze și să sprijine elevii (9 - 14 ani) în dezvoltarea competențelor potrivite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pentru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utilizarea</a:t>
            </a: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 tehnologii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lor</a:t>
            </a: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 adaptive cu ajutorul unei platforme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de </a:t>
            </a: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învățare 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ro-RO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sz="2400" b="1" dirty="0">
                <a:solidFill>
                  <a:schemeClr val="tx1"/>
                </a:solidFill>
                <a:latin typeface="Calibri" pitchFamily="34" charset="0"/>
              </a:rPr>
              <a:t>”My skills”</a:t>
            </a:r>
            <a:endParaRPr lang="ro-RO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o-RO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TPM, 4-5 Octombrie 2021, Valladolid</a:t>
            </a:r>
            <a:endParaRPr lang="ro-R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48C56-5A6C-4F1E-AEDF-03BCEFC872FC}"/>
              </a:ext>
            </a:extLst>
          </p:cNvPr>
          <p:cNvSpPr txBox="1"/>
          <p:nvPr/>
        </p:nvSpPr>
        <p:spPr>
          <a:xfrm>
            <a:off x="3087732" y="1219200"/>
            <a:ext cx="544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OBIECTIVE PRINCIPALE</a:t>
            </a:r>
          </a:p>
        </p:txBody>
      </p:sp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A6A64396-B269-4EAD-85A3-89322EF9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DB2ED25E-F917-4FFA-8BCC-B3B526F2A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557764" y="2459090"/>
            <a:ext cx="5047707" cy="40507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chemeClr val="tx1"/>
                </a:solidFill>
                <a:latin typeface="Calibri" pitchFamily="34" charset="0"/>
              </a:rPr>
              <a:t>direct</a:t>
            </a:r>
            <a:r>
              <a:rPr lang="ro-RO" sz="2200" dirty="0">
                <a:solidFill>
                  <a:schemeClr val="tx1"/>
                </a:solidFill>
                <a:latin typeface="Calibri" pitchFamily="34" charset="0"/>
              </a:rPr>
              <a:t>: elevi cu dificultăți specifice de învățare (SLD) cu vârste între 9-14 ani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o-RO" sz="22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chemeClr val="tx1"/>
                </a:solidFill>
                <a:latin typeface="Calibri" pitchFamily="34" charset="0"/>
              </a:rPr>
              <a:t>indirect</a:t>
            </a:r>
            <a:r>
              <a:rPr lang="ro-RO" sz="2200" dirty="0">
                <a:solidFill>
                  <a:schemeClr val="tx1"/>
                </a:solidFill>
                <a:latin typeface="Calibri" pitchFamily="34" charset="0"/>
              </a:rPr>
              <a:t>: profesori, directori, consilieri, formatori, personal școlar care se ocupă de elevi cu tulburări specifice de învățare, familiile acestor elevi</a:t>
            </a:r>
            <a:endParaRPr lang="ro-RO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o-RO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TPM, 4-5 Octombrie 2021, Valladolid</a:t>
            </a:r>
            <a:endParaRPr lang="ro-RO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34517FB7-8F5D-4D7A-8F77-1457D31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D2271ABC-0717-4F96-8E22-B6FF40BD1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368B19-F0DF-4EAE-A473-BF2772155CFA}"/>
              </a:ext>
            </a:extLst>
          </p:cNvPr>
          <p:cNvSpPr txBox="1"/>
          <p:nvPr/>
        </p:nvSpPr>
        <p:spPr>
          <a:xfrm>
            <a:off x="4953000" y="121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 ŢINTĂ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505200" y="3117278"/>
            <a:ext cx="5500823" cy="20616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platform</a:t>
            </a:r>
            <a:r>
              <a:rPr lang="ro-R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învățare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2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Competențele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</a:t>
            </a:r>
            <a:r>
              <a:rPr lang="en-US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Materialul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învățare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conformitate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ghidul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validare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învățării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(CEDEFOP)</a:t>
            </a:r>
            <a:endParaRPr lang="ro-RO" sz="22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TPM, 4-5 Octombrie 2021, Valladolid</a:t>
            </a:r>
            <a:endParaRPr lang="ro-RO"/>
          </a:p>
        </p:txBody>
      </p:sp>
      <p:pic>
        <p:nvPicPr>
          <p:cNvPr id="10" name="Imagine 9" descr="Screenshot_20200122-150500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t="4444" r="3198" b="6217"/>
          <a:stretch>
            <a:fillRect/>
          </a:stretch>
        </p:blipFill>
        <p:spPr>
          <a:xfrm>
            <a:off x="794331" y="2139387"/>
            <a:ext cx="2482269" cy="40726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C4F150-A55C-4B31-9D91-77FFEB274AA7}"/>
              </a:ext>
            </a:extLst>
          </p:cNvPr>
          <p:cNvSpPr txBox="1"/>
          <p:nvPr/>
        </p:nvSpPr>
        <p:spPr>
          <a:xfrm>
            <a:off x="5105400" y="121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523708" y="1810288"/>
            <a:ext cx="5333999" cy="5036826"/>
          </a:xfrm>
        </p:spPr>
        <p:txBody>
          <a:bodyPr>
            <a:noAutofit/>
          </a:bodyPr>
          <a:lstStyle/>
          <a:p>
            <a:pPr lvl="0"/>
            <a:r>
              <a:rPr lang="ro-RO" sz="2000" dirty="0"/>
              <a:t>Analiza manualului sesiunii de formare </a:t>
            </a:r>
            <a:r>
              <a:rPr lang="en-US" sz="2000" dirty="0"/>
              <a:t>(I01.A3)</a:t>
            </a:r>
          </a:p>
          <a:p>
            <a:pPr lvl="0"/>
            <a:r>
              <a:rPr lang="ro-RO" sz="2000" dirty="0"/>
              <a:t>Analiza </a:t>
            </a:r>
            <a:r>
              <a:rPr lang="en-US" sz="2000" dirty="0"/>
              <a:t>Design</a:t>
            </a:r>
            <a:r>
              <a:rPr lang="ro-RO" sz="2000" dirty="0"/>
              <a:t>-ului </a:t>
            </a:r>
            <a:r>
              <a:rPr lang="en-US" sz="2000" dirty="0"/>
              <a:t>Platform</a:t>
            </a:r>
            <a:r>
              <a:rPr lang="ro-RO" sz="2000" dirty="0"/>
              <a:t>ei </a:t>
            </a:r>
            <a:r>
              <a:rPr lang="en-US" sz="2000" dirty="0"/>
              <a:t>My Skills (I02.A2)</a:t>
            </a:r>
          </a:p>
          <a:p>
            <a:pPr lvl="0"/>
            <a:r>
              <a:rPr lang="en-US" sz="2000" dirty="0"/>
              <a:t>Plan</a:t>
            </a:r>
            <a:r>
              <a:rPr lang="ro-RO" sz="2000" dirty="0"/>
              <a:t>ificarea Buletinelor informative</a:t>
            </a:r>
            <a:r>
              <a:rPr lang="en-US" sz="2000" dirty="0"/>
              <a:t> (A8) </a:t>
            </a:r>
            <a:endParaRPr lang="ro-RO" sz="2000" dirty="0"/>
          </a:p>
          <a:p>
            <a:pPr lvl="0"/>
            <a:r>
              <a:rPr lang="ro-RO" sz="2000" dirty="0"/>
              <a:t>Revizuirea scenariului de diseminare</a:t>
            </a:r>
            <a:r>
              <a:rPr lang="en-US" sz="2000" dirty="0"/>
              <a:t> (A6)</a:t>
            </a:r>
          </a:p>
          <a:p>
            <a:pPr lvl="0"/>
            <a:r>
              <a:rPr lang="en-US" sz="2000" dirty="0"/>
              <a:t>Plan</a:t>
            </a:r>
            <a:r>
              <a:rPr lang="ro-RO" sz="2000" dirty="0"/>
              <a:t>ificarea pilotării platformei </a:t>
            </a:r>
            <a:r>
              <a:rPr lang="en-US" sz="2000" dirty="0"/>
              <a:t>(IO2.A3) </a:t>
            </a:r>
            <a:endParaRPr lang="ro-RO" sz="2000" dirty="0"/>
          </a:p>
          <a:p>
            <a:pPr lvl="0"/>
            <a:r>
              <a:rPr lang="en-US" sz="2000" dirty="0"/>
              <a:t>Plan</a:t>
            </a:r>
            <a:r>
              <a:rPr lang="ro-RO" sz="2000" dirty="0"/>
              <a:t>ificarea</a:t>
            </a:r>
            <a:r>
              <a:rPr lang="en-US" sz="2000" dirty="0"/>
              <a:t> </a:t>
            </a:r>
            <a:r>
              <a:rPr lang="ro-RO" sz="2000" dirty="0"/>
              <a:t>formării formatorilor</a:t>
            </a:r>
            <a:r>
              <a:rPr lang="en-US" sz="2000" dirty="0"/>
              <a:t> (IO1.A5/C1)</a:t>
            </a:r>
          </a:p>
          <a:p>
            <a:pPr lvl="0"/>
            <a:r>
              <a:rPr lang="en-US" sz="2000" dirty="0"/>
              <a:t>Plan</a:t>
            </a:r>
            <a:r>
              <a:rPr lang="ro-RO" sz="2000" dirty="0"/>
              <a:t>ificarea</a:t>
            </a:r>
            <a:r>
              <a:rPr lang="en-US" sz="2000" dirty="0"/>
              <a:t> </a:t>
            </a:r>
            <a:r>
              <a:rPr lang="ro-RO" sz="2000" dirty="0"/>
              <a:t>reuniunii transnaționale d</a:t>
            </a:r>
            <a:r>
              <a:rPr lang="en-US" sz="2000" dirty="0"/>
              <a:t>in Romania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TPM, 4-5 Octombrie 2021, Valladolid</a:t>
            </a:r>
            <a:endParaRPr lang="ro-RO" dirty="0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3202825" y="685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ro-RO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reuniunii transnaționale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2486" y="5943600"/>
            <a:ext cx="4870585" cy="365125"/>
          </a:xfrm>
        </p:spPr>
        <p:txBody>
          <a:bodyPr/>
          <a:lstStyle/>
          <a:p>
            <a:r>
              <a:rPr lang="es-ES"/>
              <a:t>TPM, 4-5 Octombrie 2021, Valladolid</a:t>
            </a:r>
            <a:endParaRPr lang="ro-RO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6934200" y="60960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roject team(s)</a:t>
            </a:r>
          </a:p>
        </p:txBody>
      </p:sp>
      <p:pic>
        <p:nvPicPr>
          <p:cNvPr id="9" name="Imagine 8" descr="IMG_20200122_1305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780" y="581602"/>
            <a:ext cx="2707640" cy="6248400"/>
          </a:xfrm>
          <a:prstGeom prst="rect">
            <a:avLst/>
          </a:prstGeom>
        </p:spPr>
      </p:pic>
      <p:pic>
        <p:nvPicPr>
          <p:cNvPr id="2" name="Imagine 1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352800"/>
            <a:ext cx="4724399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634" y="974725"/>
            <a:ext cx="4192766" cy="314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657600" y="1810288"/>
            <a:ext cx="5200107" cy="5036826"/>
          </a:xfrm>
        </p:spPr>
        <p:txBody>
          <a:bodyPr>
            <a:noAutofit/>
          </a:bodyPr>
          <a:lstStyle/>
          <a:p>
            <a:pPr lvl="0"/>
            <a:r>
              <a:rPr lang="ro-RO" sz="2000" dirty="0"/>
              <a:t>Reuniune transnațională în Iași: 29-30 martie 2022</a:t>
            </a:r>
          </a:p>
          <a:p>
            <a:pPr marL="879750" lvl="2" indent="-285750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 calității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(A2)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750" lvl="2" indent="-285750">
              <a:buFontTx/>
              <a:buChar char="-"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Validarea conținutului platformei de învățare</a:t>
            </a:r>
          </a:p>
          <a:p>
            <a:pPr lvl="0"/>
            <a:r>
              <a:rPr lang="ro-RO" sz="2000" dirty="0"/>
              <a:t>Activitate de învățare în Policoro: mai 2022 </a:t>
            </a:r>
          </a:p>
          <a:p>
            <a:pPr marL="0" lvl="0" indent="0" algn="ctr">
              <a:buNone/>
            </a:pPr>
            <a:r>
              <a:rPr lang="ro-RO" sz="2000" dirty="0"/>
              <a:t>(2 profesori pentru învățământ primar)</a:t>
            </a:r>
          </a:p>
          <a:p>
            <a:pPr lvl="0"/>
            <a:r>
              <a:rPr lang="ro-RO" sz="2000" dirty="0"/>
              <a:t>Eveniment local de multiplicare: </a:t>
            </a:r>
            <a:r>
              <a:rPr lang="en-US" sz="2000" dirty="0"/>
              <a:t>5</a:t>
            </a:r>
            <a:r>
              <a:rPr lang="ro-RO" sz="2000" dirty="0"/>
              <a:t> iunie 2022 (min 30 de invitați)</a:t>
            </a:r>
          </a:p>
          <a:p>
            <a:pPr lvl="0"/>
            <a:r>
              <a:rPr lang="ro-RO" sz="2000" dirty="0"/>
              <a:t>Reuniune finală în Bruxel: iunie/iulie 2022 </a:t>
            </a:r>
            <a:endParaRPr lang="en-US" sz="200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27278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/>
              <a:t>TPM, 4-5 Octombrie 2021, Valladolid</a:t>
            </a:r>
            <a:endParaRPr lang="ro-RO" dirty="0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45909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0" y="4271453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32004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urmează?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2">
            <a:extLst>
              <a:ext uri="{FF2B5EF4-FFF2-40B4-BE49-F238E27FC236}">
                <a16:creationId xmlns:a16="http://schemas.microsoft.com/office/drawing/2014/main" id="{DA46084B-0DB4-4217-8429-5BB07C713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899" y="453643"/>
            <a:ext cx="8474201" cy="5936922"/>
            <a:chOff x="446533" y="453643"/>
            <a:chExt cx="11298934" cy="593692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96A87B-A6AF-49F9-A35C-DBCD32934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E0996FEB-A7FD-41B5-AC7B-E2ED8B762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9DE51B-4C99-46DA-BAA8-AFBACAA90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2F3AC5DB-7693-457F-ACCC-7E0B50B98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Footer Placeholder 5"/>
          <p:cNvSpPr txBox="1">
            <a:spLocks/>
          </p:cNvSpPr>
          <p:nvPr/>
        </p:nvSpPr>
        <p:spPr>
          <a:xfrm>
            <a:off x="447536" y="4596372"/>
            <a:ext cx="8245162" cy="1140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ro-RO" sz="24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Universitatea din Valadolid (</a:t>
            </a:r>
            <a:r>
              <a:rPr lang="en-US" sz="24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UVA</a:t>
            </a:r>
            <a:r>
              <a:rPr lang="ro-RO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): </a:t>
            </a:r>
            <a:r>
              <a:rPr lang="en-US" sz="2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fondat</a:t>
            </a:r>
            <a:r>
              <a:rPr lang="ro-RO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ă în 1241de Alfonso al VIII lea de Castille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4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Campus</a:t>
            </a:r>
            <a:r>
              <a:rPr lang="ro-RO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ul</a:t>
            </a:r>
            <a:r>
              <a:rPr kumimoji="0" lang="en-US" sz="24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sz="24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4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Miguel Delibes</a:t>
            </a:r>
            <a:r>
              <a:rPr kumimoji="0" lang="ro-RO" sz="24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en-US" sz="2400" i="0" u="none" strike="noStrik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o-RO" sz="2400" i="0" u="none" strike="noStrik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ine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85" y="768626"/>
            <a:ext cx="4131702" cy="3098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94" y="5951811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s-ES" kern="1200" cap="all">
                <a:solidFill>
                  <a:schemeClr val="bg1"/>
                </a:solidFill>
                <a:latin typeface="+mn-lt"/>
                <a:ea typeface="+mn-ea"/>
                <a:cs typeface="+mn-cs"/>
              </a:rPr>
              <a:t>TPM, 4-5 Octombrie 2021, Valladolid</a:t>
            </a:r>
            <a:endParaRPr lang="en-US" kern="1200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Imagine 1">
            <a:extLst>
              <a:ext uri="{FF2B5EF4-FFF2-40B4-BE49-F238E27FC236}">
                <a16:creationId xmlns:a16="http://schemas.microsoft.com/office/drawing/2014/main" id="{BABC8F58-0F21-4445-94EE-CC2A5A972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95" y="768626"/>
            <a:ext cx="4075205" cy="305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73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458</Words>
  <Application>Microsoft Office PowerPoint</Application>
  <PresentationFormat>On-screen Show (4:3)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Wingdings 2</vt:lpstr>
      <vt:lpstr>Dividend</vt:lpstr>
      <vt:lpstr>  LEAD! Specific Learning Disorder no more! 2019-1-IT02-KA201-063254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Learning Disorder no more! 2019-1-IT02-KA201-063254</dc:title>
  <dc:creator>Irina Prodan</dc:creator>
  <cp:lastModifiedBy>gconea</cp:lastModifiedBy>
  <cp:revision>43</cp:revision>
  <dcterms:created xsi:type="dcterms:W3CDTF">2020-01-25T06:44:56Z</dcterms:created>
  <dcterms:modified xsi:type="dcterms:W3CDTF">2021-10-19T05:45:47Z</dcterms:modified>
</cp:coreProperties>
</file>